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273" r:id="rId3"/>
    <p:sldId id="278" r:id="rId4"/>
    <p:sldId id="280" r:id="rId5"/>
    <p:sldId id="281" r:id="rId6"/>
  </p:sldIdLst>
  <p:sldSz cx="12192000" cy="6858000"/>
  <p:notesSz cx="6858000" cy="9144000"/>
  <p:embeddedFontLst>
    <p:embeddedFont>
      <p:font typeface="Futura Std Book" panose="020B0802020204020204" charset="0"/>
      <p:bold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Cambria Math" panose="02040503050406030204" pitchFamily="18" charset="0"/>
      <p:regular r:id="rId11"/>
    </p:embeddedFont>
    <p:embeddedFont>
      <p:font typeface="HY견고딕" panose="02030600000101010101" pitchFamily="18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8A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Sheet1!$A$3:$A$9</c:f>
              <c:numCache>
                <c:formatCode>General</c:formatCode>
                <c:ptCount val="7"/>
                <c:pt idx="0">
                  <c:v>1990</c:v>
                </c:pt>
                <c:pt idx="1">
                  <c:v>2000</c:v>
                </c:pt>
                <c:pt idx="2">
                  <c:v>2002</c:v>
                </c:pt>
                <c:pt idx="3">
                  <c:v>2020</c:v>
                </c:pt>
                <c:pt idx="4">
                  <c:v>2030</c:v>
                </c:pt>
                <c:pt idx="5">
                  <c:v>2040</c:v>
                </c:pt>
                <c:pt idx="6">
                  <c:v>2050</c:v>
                </c:pt>
              </c:numCache>
            </c:numRef>
          </c:cat>
          <c:val>
            <c:numRef>
              <c:f>Sheet1!$B$3:$B$9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7.2</c:v>
                </c:pt>
                <c:pt idx="2">
                  <c:v>11.8</c:v>
                </c:pt>
                <c:pt idx="3">
                  <c:v>15.7</c:v>
                </c:pt>
                <c:pt idx="4">
                  <c:v>24.3</c:v>
                </c:pt>
                <c:pt idx="5">
                  <c:v>32.299999999999997</c:v>
                </c:pt>
                <c:pt idx="6">
                  <c:v>37.4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44-4EA5-B683-2C602E438B8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71321919"/>
        <c:axId val="21470047"/>
      </c:lineChart>
      <c:catAx>
        <c:axId val="1871321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470047"/>
        <c:crosses val="autoZero"/>
        <c:auto val="1"/>
        <c:lblAlgn val="ctr"/>
        <c:lblOffset val="100"/>
        <c:noMultiLvlLbl val="0"/>
      </c:catAx>
      <c:valAx>
        <c:axId val="214700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7132191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진료비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507426</c:v>
                </c:pt>
                <c:pt idx="1">
                  <c:v>545275</c:v>
                </c:pt>
                <c:pt idx="2">
                  <c:v>580170</c:v>
                </c:pt>
                <c:pt idx="3">
                  <c:v>646623</c:v>
                </c:pt>
                <c:pt idx="4">
                  <c:v>696271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BB-4FA2-B052-44BEB622CC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진료비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175283</c:v>
                </c:pt>
                <c:pt idx="1">
                  <c:v>193551</c:v>
                </c:pt>
                <c:pt idx="2">
                  <c:v>213615</c:v>
                </c:pt>
                <c:pt idx="3">
                  <c:v>245643</c:v>
                </c:pt>
                <c:pt idx="4">
                  <c:v>271357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BB-4FA2-B052-44BEB622C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64751"/>
        <c:axId val="116369391"/>
      </c:barChart>
      <c:catAx>
        <c:axId val="2086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369391"/>
        <c:crosses val="autoZero"/>
        <c:auto val="1"/>
        <c:lblAlgn val="ctr"/>
        <c:lblOffset val="100"/>
        <c:noMultiLvlLbl val="0"/>
      </c:catAx>
      <c:valAx>
        <c:axId val="116369391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8647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10707943967141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228-4440-B778-7B2464229FB5}"/>
                </c:ext>
              </c:extLst>
            </c:dLbl>
            <c:dLbl>
              <c:idx val="1"/>
              <c:layout>
                <c:manualLayout>
                  <c:x val="-6.1070794396714118E-2"/>
                  <c:y val="-9.315457257588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9228-4440-B778-7B2464229FB5}"/>
                </c:ext>
              </c:extLst>
            </c:dLbl>
            <c:dLbl>
              <c:idx val="2"/>
              <c:layout>
                <c:manualLayout>
                  <c:x val="-6.1070794396714076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228-4440-B778-7B2464229FB5}"/>
                </c:ext>
              </c:extLst>
            </c:dLbl>
            <c:dLbl>
              <c:idx val="3"/>
              <c:layout>
                <c:manualLayout>
                  <c:x val="-6.56266030527505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9228-4440-B778-7B2464229FB5}"/>
                </c:ext>
              </c:extLst>
            </c:dLbl>
            <c:dLbl>
              <c:idx val="4"/>
              <c:layout>
                <c:manualLayout>
                  <c:x val="-5.3747421663408249E-2"/>
                  <c:y val="-8.4685975068982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228-4440-B778-7B2464229F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6.8</c:v>
                </c:pt>
                <c:pt idx="1">
                  <c:v>7.1</c:v>
                </c:pt>
                <c:pt idx="2">
                  <c:v>7.5</c:v>
                </c:pt>
                <c:pt idx="3">
                  <c:v>7.8</c:v>
                </c:pt>
                <c:pt idx="4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28-4440-B778-7B2464229FB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17115264"/>
        <c:axId val="1112126000"/>
      </c:lineChart>
      <c:catAx>
        <c:axId val="131711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12126000"/>
        <c:crosses val="autoZero"/>
        <c:auto val="1"/>
        <c:lblAlgn val="ctr"/>
        <c:lblOffset val="100"/>
        <c:noMultiLvlLbl val="0"/>
      </c:catAx>
      <c:valAx>
        <c:axId val="1112126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711526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rgbClr val="00588A"/>
              </a:solidFill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2015</c:v>
                </c:pt>
                <c:pt idx="2">
                  <c:v>2018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39</c:v>
                </c:pt>
                <c:pt idx="2">
                  <c:v>56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17-48D3-B863-FFBB6BDDE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7192480"/>
        <c:axId val="1325345232"/>
      </c:barChart>
      <c:catAx>
        <c:axId val="132719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345232"/>
        <c:crosses val="autoZero"/>
        <c:auto val="1"/>
        <c:lblAlgn val="ctr"/>
        <c:lblOffset val="100"/>
        <c:noMultiLvlLbl val="0"/>
      </c:catAx>
      <c:valAx>
        <c:axId val="1325345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7192480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6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7283D6-D56B-4D98-9F84-F753EB137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7226F9-CBBE-47BE-9116-67C1BC965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1B015-4E23-402E-967B-8961514D9802}"/>
              </a:ext>
            </a:extLst>
          </p:cNvPr>
          <p:cNvSpPr txBox="1"/>
          <p:nvPr/>
        </p:nvSpPr>
        <p:spPr>
          <a:xfrm>
            <a:off x="8582660" y="5285461"/>
            <a:ext cx="30937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B</a:t>
            </a:r>
            <a:r>
              <a:rPr lang="ko-KR" altLang="en-US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반 </a:t>
            </a:r>
            <a:r>
              <a:rPr lang="en-US" altLang="ko-KR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3</a:t>
            </a:r>
            <a:r>
              <a:rPr lang="ko-KR" altLang="en-US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조</a:t>
            </a:r>
            <a:endParaRPr lang="en-US" altLang="ko-KR" sz="3200" b="1" dirty="0">
              <a:solidFill>
                <a:schemeClr val="bg1"/>
              </a:solidFill>
              <a:latin typeface="Futura Std Book" panose="020B0802020204020204" pitchFamily="34" charset="0"/>
            </a:endParaRPr>
          </a:p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노</a:t>
            </a:r>
            <a:r>
              <a:rPr lang="en-US" altLang="ko-KR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나</a:t>
            </a:r>
            <a:r>
              <a:rPr lang="en-US" altLang="ko-KR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있</a:t>
            </a:r>
            <a:r>
              <a:rPr lang="en-US" altLang="ko-KR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5F69D-1923-4F89-872C-0F6C58DE8983}"/>
              </a:ext>
            </a:extLst>
          </p:cNvPr>
          <p:cNvSpPr txBox="1"/>
          <p:nvPr/>
        </p:nvSpPr>
        <p:spPr>
          <a:xfrm>
            <a:off x="365760" y="495321"/>
            <a:ext cx="924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Futura Std Book" panose="020B0802020204020204" pitchFamily="34" charset="0"/>
              </a:rPr>
              <a:t>유병장수</a:t>
            </a:r>
            <a:r>
              <a:rPr lang="ko-KR" altLang="en-US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 시대를 대비한 </a:t>
            </a:r>
            <a:endParaRPr lang="en-US" altLang="ko-KR" sz="3200" b="1" dirty="0">
              <a:solidFill>
                <a:schemeClr val="bg1"/>
              </a:solidFill>
              <a:latin typeface="Futura Std Book" panose="020B0802020204020204" pitchFamily="34" charset="0"/>
            </a:endParaRPr>
          </a:p>
          <a:p>
            <a:r>
              <a:rPr lang="ko-KR" altLang="en-US" sz="3200" b="1" dirty="0">
                <a:solidFill>
                  <a:schemeClr val="bg1"/>
                </a:solidFill>
                <a:latin typeface="Futura Std Book" panose="020B0802020204020204" pitchFamily="34" charset="0"/>
              </a:rPr>
              <a:t>질병 위험률 예측 및 </a:t>
            </a:r>
            <a:r>
              <a:rPr lang="ko-KR" altLang="en-US" sz="3200" b="1" dirty="0" smtClean="0">
                <a:solidFill>
                  <a:schemeClr val="bg1"/>
                </a:solidFill>
                <a:latin typeface="Futura Std Book" panose="020B0802020204020204" pitchFamily="34" charset="0"/>
              </a:rPr>
              <a:t>관리 </a:t>
            </a:r>
            <a:endParaRPr lang="ko-KR" altLang="en-US" sz="3200" b="1" dirty="0">
              <a:solidFill>
                <a:schemeClr val="bg1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5333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806328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Futura Std Book" panose="020B0802020204020204" pitchFamily="34" charset="0"/>
              </a:rPr>
              <a:t>01 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추진 배경</a:t>
            </a:r>
            <a:endParaRPr lang="en-US" altLang="ko-KR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Futura Std Book" panose="020B0802020204020204" pitchFamily="34" charset="0"/>
              </a:rPr>
              <a:t>02 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추진 목적 </a:t>
            </a:r>
            <a:endParaRPr lang="en-US" altLang="ko-KR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9D412082-FC30-4BE1-9CB2-20BFDFEF936A}"/>
              </a:ext>
            </a:extLst>
          </p:cNvPr>
          <p:cNvGrpSpPr/>
          <p:nvPr/>
        </p:nvGrpSpPr>
        <p:grpSpPr>
          <a:xfrm>
            <a:off x="121883" y="2129443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C67AE28-33F7-4CC0-B765-5291E9B1F1D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9563A3A-A2A1-4D5B-8A65-435A50A842D9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2B5BC9-85E7-402C-8BFD-A678E2F6C611}"/>
              </a:ext>
            </a:extLst>
          </p:cNvPr>
          <p:cNvGrpSpPr/>
          <p:nvPr/>
        </p:nvGrpSpPr>
        <p:grpSpPr>
          <a:xfrm>
            <a:off x="3115809" y="2125260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BD0A192-4D86-4CDC-9C15-0814F46722B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62B3D8-A087-41EE-9D93-CAC0AB4B341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배경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2139" y="6073629"/>
            <a:ext cx="9527721" cy="527192"/>
          </a:xfrm>
          <a:prstGeom prst="rect">
            <a:avLst/>
          </a:prstGeom>
          <a:noFill/>
          <a:ln w="3810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 사회를 맞이해 실버산업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 &amp;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 헬스케어 사업의 중요성 인식  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122694" y="1609202"/>
            <a:ext cx="291782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급격한 고령화 속도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6158367" y="2129443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3115808" y="1609779"/>
            <a:ext cx="2917826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만성질환 환자 증가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6158368" y="1612805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노인 의료비 증가</a:t>
              </a:r>
              <a:endParaRPr lang="ko-KR" altLang="en-US" sz="1600" b="1" kern="120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968CFC-C0B0-42AA-8EE9-9A41A2860817}"/>
              </a:ext>
            </a:extLst>
          </p:cNvPr>
          <p:cNvSpPr/>
          <p:nvPr/>
        </p:nvSpPr>
        <p:spPr>
          <a:xfrm>
            <a:off x="193629" y="3737097"/>
            <a:ext cx="2785110" cy="22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고령인구 비율 예측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00BE42-9666-488D-9549-61346A3C65F0}"/>
              </a:ext>
            </a:extLst>
          </p:cNvPr>
          <p:cNvSpPr/>
          <p:nvPr/>
        </p:nvSpPr>
        <p:spPr>
          <a:xfrm>
            <a:off x="193629" y="4046977"/>
            <a:ext cx="2785110" cy="1188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세계 최고 수준의 고령화 속도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OECD </a:t>
            </a:r>
            <a:r>
              <a:rPr lang="ko-KR" altLang="en-US" sz="1300" b="1">
                <a:solidFill>
                  <a:schemeClr val="tx1"/>
                </a:solidFill>
              </a:rPr>
              <a:t>평균 </a:t>
            </a:r>
            <a:r>
              <a:rPr lang="en-US" altLang="ko-KR" sz="1300" b="1">
                <a:solidFill>
                  <a:schemeClr val="tx1"/>
                </a:solidFill>
              </a:rPr>
              <a:t>1.6 : </a:t>
            </a:r>
            <a:r>
              <a:rPr lang="ko-KR" altLang="en-US" sz="1300" b="1">
                <a:solidFill>
                  <a:schemeClr val="tx1"/>
                </a:solidFill>
              </a:rPr>
              <a:t>한국 </a:t>
            </a:r>
            <a:r>
              <a:rPr lang="en-US" altLang="ko-KR" sz="1300" b="1">
                <a:solidFill>
                  <a:schemeClr val="tx1"/>
                </a:solidFill>
              </a:rPr>
              <a:t>4.0</a:t>
            </a: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2030</a:t>
            </a:r>
            <a:r>
              <a:rPr lang="ko-KR" altLang="en-US" sz="1300" b="1">
                <a:solidFill>
                  <a:schemeClr val="tx1"/>
                </a:solidFill>
              </a:rPr>
              <a:t>년 </a:t>
            </a:r>
            <a:r>
              <a:rPr lang="en-US" altLang="ko-KR" sz="1300" b="1">
                <a:solidFill>
                  <a:schemeClr val="tx1"/>
                </a:solidFill>
              </a:rPr>
              <a:t>65</a:t>
            </a:r>
            <a:r>
              <a:rPr lang="ko-KR" altLang="en-US" sz="1300" b="1">
                <a:solidFill>
                  <a:schemeClr val="tx1"/>
                </a:solidFill>
              </a:rPr>
              <a:t>세 이상 비율 </a:t>
            </a:r>
            <a:r>
              <a:rPr lang="en-US" altLang="ko-KR" sz="1300" b="1">
                <a:solidFill>
                  <a:schemeClr val="tx1"/>
                </a:solidFill>
              </a:rPr>
              <a:t>25%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DBB40DE-1F55-43D8-B847-23F44620014F}"/>
              </a:ext>
            </a:extLst>
          </p:cNvPr>
          <p:cNvSpPr/>
          <p:nvPr/>
        </p:nvSpPr>
        <p:spPr>
          <a:xfrm>
            <a:off x="3182169" y="4052590"/>
            <a:ext cx="2785110" cy="12265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우리나라 성인 중 </a:t>
            </a:r>
            <a:r>
              <a:rPr lang="en-US" altLang="ko-KR" sz="1300" b="1">
                <a:solidFill>
                  <a:schemeClr val="tx1"/>
                </a:solidFill>
              </a:rPr>
              <a:t>54% </a:t>
            </a:r>
            <a:r>
              <a:rPr lang="ko-KR" altLang="en-US" sz="1300" b="1">
                <a:solidFill>
                  <a:schemeClr val="tx1"/>
                </a:solidFill>
              </a:rPr>
              <a:t>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만성질환 환자 매년 증가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국민 의료비 평균 증가율 </a:t>
            </a:r>
            <a:r>
              <a:rPr lang="en-US" altLang="ko-KR" sz="1300" b="1">
                <a:solidFill>
                  <a:schemeClr val="tx1"/>
                </a:solidFill>
              </a:rPr>
              <a:t>6%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385C34-B838-405D-91DE-7381ACB26DFA}"/>
              </a:ext>
            </a:extLst>
          </p:cNvPr>
          <p:cNvSpPr/>
          <p:nvPr/>
        </p:nvSpPr>
        <p:spPr>
          <a:xfrm>
            <a:off x="3749355" y="3792491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만성질환 환자 비율 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id="{0DA074BC-1681-4630-9A10-04B251E72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88961"/>
              </p:ext>
            </p:extLst>
          </p:nvPr>
        </p:nvGraphicFramePr>
        <p:xfrm>
          <a:off x="193630" y="2206953"/>
          <a:ext cx="2785110" cy="154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/>
              <p:nvPr/>
            </p:nvSpPr>
            <p:spPr>
              <a:xfrm>
                <a:off x="6238341" y="4052043"/>
                <a:ext cx="2785110" cy="123492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08000" tIns="0" rIns="108000" bIns="144000" rtlCol="0" anchor="ctr" anchorCtr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노인인구 증가 → 의료비 증가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다른 연령에 비해 두 배 빠르게 증가 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전체 의료비의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ko-KR" altLang="en-US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altLang="ko-KR" sz="13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341" y="4052043"/>
                <a:ext cx="2785110" cy="1234921"/>
              </a:xfrm>
              <a:prstGeom prst="rect">
                <a:avLst/>
              </a:prstGeom>
              <a:blipFill>
                <a:blip r:embed="rId4"/>
                <a:stretch>
                  <a:fillRect l="-2174" b="-29268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57">
            <a:extLst>
              <a:ext uri="{FF2B5EF4-FFF2-40B4-BE49-F238E27FC236}">
                <a16:creationId xmlns:a16="http://schemas.microsoft.com/office/drawing/2014/main" id="{D4F36E9B-E4EE-4594-9C35-EA5CEDD6F1EE}"/>
              </a:ext>
            </a:extLst>
          </p:cNvPr>
          <p:cNvSpPr/>
          <p:nvPr/>
        </p:nvSpPr>
        <p:spPr>
          <a:xfrm>
            <a:off x="6791912" y="3793918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의료비 통계지표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9" name="차트 58">
            <a:extLst>
              <a:ext uri="{FF2B5EF4-FFF2-40B4-BE49-F238E27FC236}">
                <a16:creationId xmlns:a16="http://schemas.microsoft.com/office/drawing/2014/main" id="{215C337F-95BC-4603-9772-33063A8A1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2368242"/>
              </p:ext>
            </p:extLst>
          </p:nvPr>
        </p:nvGraphicFramePr>
        <p:xfrm>
          <a:off x="6224724" y="2213476"/>
          <a:ext cx="2785110" cy="1530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93E035-3F55-496A-9D43-D93D870E7983}"/>
              </a:ext>
            </a:extLst>
          </p:cNvPr>
          <p:cNvCxnSpPr>
            <a:cxnSpLocks/>
          </p:cNvCxnSpPr>
          <p:nvPr/>
        </p:nvCxnSpPr>
        <p:spPr>
          <a:xfrm>
            <a:off x="1662573" y="5377383"/>
            <a:ext cx="3302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9152EA1-3490-431B-BADD-D4CA7A6A4AF3}"/>
              </a:ext>
            </a:extLst>
          </p:cNvPr>
          <p:cNvCxnSpPr>
            <a:cxnSpLocks/>
          </p:cNvCxnSpPr>
          <p:nvPr/>
        </p:nvCxnSpPr>
        <p:spPr>
          <a:xfrm>
            <a:off x="4712428" y="5389594"/>
            <a:ext cx="0" cy="293918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77770C-CE3F-470B-BF18-2D6ACAD68493}"/>
              </a:ext>
            </a:extLst>
          </p:cNvPr>
          <p:cNvCxnSpPr>
            <a:cxnSpLocks/>
          </p:cNvCxnSpPr>
          <p:nvPr/>
        </p:nvCxnSpPr>
        <p:spPr>
          <a:xfrm>
            <a:off x="7609165" y="5377383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31FA58-D636-4CAD-9526-6BA42B227312}"/>
              </a:ext>
            </a:extLst>
          </p:cNvPr>
          <p:cNvCxnSpPr>
            <a:cxnSpLocks/>
          </p:cNvCxnSpPr>
          <p:nvPr/>
        </p:nvCxnSpPr>
        <p:spPr>
          <a:xfrm flipV="1">
            <a:off x="1662573" y="5699764"/>
            <a:ext cx="8954235" cy="7985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F74597C-A164-45C5-89D5-ABF59F94548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96000" y="5683512"/>
            <a:ext cx="0" cy="390117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CDEA861-EF3B-4C41-9A7B-A9BA8B5EBD40}"/>
              </a:ext>
            </a:extLst>
          </p:cNvPr>
          <p:cNvSpPr/>
          <p:nvPr/>
        </p:nvSpPr>
        <p:spPr>
          <a:xfrm>
            <a:off x="4535327" y="1099978"/>
            <a:ext cx="3127641" cy="38213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국내 실버산업 동향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0FEA4A67-80C4-4B91-A8AE-58DB74949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26680"/>
              </p:ext>
            </p:extLst>
          </p:nvPr>
        </p:nvGraphicFramePr>
        <p:xfrm>
          <a:off x="3182169" y="2207531"/>
          <a:ext cx="2787650" cy="1542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676DAE97-7895-4E46-92B1-6B5F38DE1913}"/>
              </a:ext>
            </a:extLst>
          </p:cNvPr>
          <p:cNvGrpSpPr/>
          <p:nvPr/>
        </p:nvGrpSpPr>
        <p:grpSpPr>
          <a:xfrm>
            <a:off x="9163367" y="2125260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CB5B472-BF06-4D43-9DAF-AB77444C102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CB5E51-87B6-4F6C-8D43-323D961D6C28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F7B0351-236A-48EC-9782-8D2246D7EFDC}"/>
              </a:ext>
            </a:extLst>
          </p:cNvPr>
          <p:cNvGrpSpPr/>
          <p:nvPr/>
        </p:nvGrpSpPr>
        <p:grpSpPr>
          <a:xfrm>
            <a:off x="9163367" y="1606406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DA6C70D-5A4B-4204-9854-7A1FD26F0C82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9250C5B-BD96-44F9-8B6A-6DC76EDEF89F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산업 성장</a:t>
              </a:r>
              <a:endParaRPr lang="ko-KR" altLang="en-US" sz="1600" b="1" kern="120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16264F-317E-4988-B103-0EDD84ADBBEE}"/>
              </a:ext>
            </a:extLst>
          </p:cNvPr>
          <p:cNvSpPr/>
          <p:nvPr/>
        </p:nvSpPr>
        <p:spPr>
          <a:xfrm>
            <a:off x="9224253" y="4046977"/>
            <a:ext cx="2785110" cy="12349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연평균 성장률 </a:t>
            </a:r>
            <a:r>
              <a:rPr lang="en-US" altLang="ko-KR" sz="1300" b="1">
                <a:solidFill>
                  <a:schemeClr val="tx1"/>
                </a:solidFill>
              </a:rPr>
              <a:t>13%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의료관련 산업 비중 </a:t>
            </a:r>
            <a:r>
              <a:rPr lang="en-US" altLang="ko-KR" sz="1300" b="1">
                <a:solidFill>
                  <a:schemeClr val="tx1"/>
                </a:solidFill>
              </a:rPr>
              <a:t>30%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의약품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요양서비스 수요 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B44F84-4A4E-4C59-BD32-2BBBE86F1ABB}"/>
              </a:ext>
            </a:extLst>
          </p:cNvPr>
          <p:cNvSpPr/>
          <p:nvPr/>
        </p:nvSpPr>
        <p:spPr>
          <a:xfrm>
            <a:off x="9791440" y="3790053"/>
            <a:ext cx="1796121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헬스케어 산업 성장지표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118731B-D121-43E4-A938-C790F033DCDF}"/>
              </a:ext>
            </a:extLst>
          </p:cNvPr>
          <p:cNvCxnSpPr>
            <a:cxnSpLocks/>
          </p:cNvCxnSpPr>
          <p:nvPr/>
        </p:nvCxnSpPr>
        <p:spPr>
          <a:xfrm>
            <a:off x="10616808" y="5369398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차트 107">
            <a:extLst>
              <a:ext uri="{FF2B5EF4-FFF2-40B4-BE49-F238E27FC236}">
                <a16:creationId xmlns:a16="http://schemas.microsoft.com/office/drawing/2014/main" id="{457F4E2B-702C-441F-B11E-E742AC60B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0459567"/>
              </p:ext>
            </p:extLst>
          </p:nvPr>
        </p:nvGraphicFramePr>
        <p:xfrm>
          <a:off x="9224253" y="2205298"/>
          <a:ext cx="2785109" cy="154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목적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0445" y="5630009"/>
            <a:ext cx="9172652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정부 지원 국민 건강 프로젝트 수행 제안 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2431966" y="2433346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맞춤형 예측 모형 개발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6B5F05-FBB6-4652-8F5E-3BFA96EB6801}"/>
              </a:ext>
            </a:extLst>
          </p:cNvPr>
          <p:cNvGrpSpPr/>
          <p:nvPr/>
        </p:nvGrpSpPr>
        <p:grpSpPr>
          <a:xfrm>
            <a:off x="2431968" y="2954263"/>
            <a:ext cx="2979642" cy="233983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04E8E1D-54E2-4FC7-83B8-8AE82D036E1D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32F61B-C37F-4593-ADEA-C80D8AFF8E3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8866371" y="2954264"/>
            <a:ext cx="2979641" cy="2335649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5649170" y="2433346"/>
            <a:ext cx="2979644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시장 선점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8866368" y="2433347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만성질환 환자</a:t>
              </a:r>
              <a:r>
                <a:rPr lang="ko-KR" altLang="en-US" sz="1600" b="1" kern="1200"/>
                <a:t> 감소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84E676-BCE5-4388-BFCD-C7C4D9D653E3}"/>
              </a:ext>
            </a:extLst>
          </p:cNvPr>
          <p:cNvGrpSpPr/>
          <p:nvPr/>
        </p:nvGrpSpPr>
        <p:grpSpPr>
          <a:xfrm>
            <a:off x="5649170" y="2954263"/>
            <a:ext cx="2979641" cy="2335650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98E2FC-86A4-4517-9958-E270397816AF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B0BB23-E41A-49B5-A4CF-38C47507E6F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8D1EA-4797-4F22-ACA1-D8F01D2AD0F4}"/>
              </a:ext>
            </a:extLst>
          </p:cNvPr>
          <p:cNvSpPr/>
          <p:nvPr/>
        </p:nvSpPr>
        <p:spPr>
          <a:xfrm>
            <a:off x="2535899" y="3146787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질병 위험도 예측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서비스 이용자 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참여도 </a:t>
            </a:r>
            <a:r>
              <a:rPr lang="en-US" altLang="ko-KR" b="1">
                <a:solidFill>
                  <a:schemeClr val="tx1"/>
                </a:solidFill>
              </a:rPr>
              <a:t>&amp; </a:t>
            </a:r>
            <a:r>
              <a:rPr lang="ko-KR" altLang="en-US" b="1">
                <a:solidFill>
                  <a:schemeClr val="tx1"/>
                </a:solidFill>
              </a:rPr>
              <a:t>만족도 증진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83A0697-ABBC-4287-8001-4AED245D37E4}"/>
              </a:ext>
            </a:extLst>
          </p:cNvPr>
          <p:cNvSpPr/>
          <p:nvPr/>
        </p:nvSpPr>
        <p:spPr>
          <a:xfrm>
            <a:off x="5753099" y="2995901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예측 서비스를 통해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질병 위험군에 속한 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사람들에게 다양한 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의료 서비스 사전 제공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F154D9-776C-4A83-A2BE-8FE57018B53F}"/>
              </a:ext>
            </a:extLst>
          </p:cNvPr>
          <p:cNvSpPr/>
          <p:nvPr/>
        </p:nvSpPr>
        <p:spPr>
          <a:xfrm>
            <a:off x="8970301" y="2978366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생활습관을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lang="ko-KR" altLang="en-US" b="1">
                <a:solidFill>
                  <a:schemeClr val="tx1"/>
                </a:solidFill>
              </a:rPr>
              <a:t>토대로 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트레이닝 프로그램 제작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당뇨 환자 비율 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b="1">
                <a:solidFill>
                  <a:schemeClr val="tx1"/>
                </a:solidFill>
              </a:rPr>
              <a:t>15%</a:t>
            </a:r>
            <a:r>
              <a:rPr lang="ko-KR" altLang="en-US" b="1">
                <a:solidFill>
                  <a:schemeClr val="tx1"/>
                </a:solidFill>
              </a:rPr>
              <a:t>까지 감소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39294E-2AE0-4465-B19A-96760F0E1DBA}"/>
              </a:ext>
            </a:extLst>
          </p:cNvPr>
          <p:cNvSpPr/>
          <p:nvPr/>
        </p:nvSpPr>
        <p:spPr>
          <a:xfrm>
            <a:off x="2164009" y="1237883"/>
            <a:ext cx="8437316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초고령화 사회 진입에 따른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‘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 케어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’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집중 육성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08BE6892-DAAE-4618-926C-D2B5C2A705F1}"/>
              </a:ext>
            </a:extLst>
          </p:cNvPr>
          <p:cNvSpPr/>
          <p:nvPr/>
        </p:nvSpPr>
        <p:spPr>
          <a:xfrm>
            <a:off x="355514" y="1237883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지향점</a:t>
            </a:r>
          </a:p>
        </p:txBody>
      </p:sp>
      <p:sp>
        <p:nvSpPr>
          <p:cNvPr id="50" name="화살표: 오각형 49">
            <a:extLst>
              <a:ext uri="{FF2B5EF4-FFF2-40B4-BE49-F238E27FC236}">
                <a16:creationId xmlns:a16="http://schemas.microsoft.com/office/drawing/2014/main" id="{4ABF276A-460B-4B23-B150-C1E67E2B0DFF}"/>
              </a:ext>
            </a:extLst>
          </p:cNvPr>
          <p:cNvSpPr/>
          <p:nvPr/>
        </p:nvSpPr>
        <p:spPr>
          <a:xfrm>
            <a:off x="355514" y="2433346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추진방향</a:t>
            </a:r>
          </a:p>
        </p:txBody>
      </p:sp>
      <p:sp>
        <p:nvSpPr>
          <p:cNvPr id="53" name="화살표: 오각형 52">
            <a:extLst>
              <a:ext uri="{FF2B5EF4-FFF2-40B4-BE49-F238E27FC236}">
                <a16:creationId xmlns:a16="http://schemas.microsoft.com/office/drawing/2014/main" id="{6DD08F14-5A8E-4632-B7F9-8CC7C7B31803}"/>
              </a:ext>
            </a:extLst>
          </p:cNvPr>
          <p:cNvSpPr/>
          <p:nvPr/>
        </p:nvSpPr>
        <p:spPr>
          <a:xfrm>
            <a:off x="355514" y="5652201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추진목적</a:t>
            </a:r>
          </a:p>
        </p:txBody>
      </p:sp>
    </p:spTree>
    <p:extLst>
      <p:ext uri="{BB962C8B-B14F-4D97-AF65-F5344CB8AC3E}">
        <p14:creationId xmlns:p14="http://schemas.microsoft.com/office/powerpoint/2010/main" val="353611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Thank You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232</Words>
  <Application>Microsoft Office PowerPoint</Application>
  <PresentationFormat>와이드스크린</PresentationFormat>
  <Paragraphs>57</Paragraphs>
  <Slides>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Futura Std Book</vt:lpstr>
      <vt:lpstr>맑은 고딕</vt:lpstr>
      <vt:lpstr>Cambria Math</vt:lpstr>
      <vt:lpstr>Arial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PIRL</cp:lastModifiedBy>
  <cp:revision>82</cp:revision>
  <dcterms:created xsi:type="dcterms:W3CDTF">2019-05-03T11:51:46Z</dcterms:created>
  <dcterms:modified xsi:type="dcterms:W3CDTF">2019-05-14T02:39:40Z</dcterms:modified>
</cp:coreProperties>
</file>